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70" r:id="rId3"/>
    <p:sldId id="476" r:id="rId4"/>
    <p:sldId id="477" r:id="rId6"/>
    <p:sldId id="471" r:id="rId7"/>
    <p:sldId id="472" r:id="rId8"/>
  </p:sldIdLst>
  <p:sldSz cx="15125700" cy="7562850"/>
  <p:notesSz cx="15125700" cy="7562850"/>
  <p:custDataLst>
    <p:tags r:id="rId1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61" userDrawn="1">
          <p15:clr>
            <a:srgbClr val="A4A3A4"/>
          </p15:clr>
        </p15:guide>
        <p15:guide id="2" pos="22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3D"/>
    <a:srgbClr val="EA5B24"/>
    <a:srgbClr val="6EAA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84"/>
      </p:cViewPr>
      <p:guideLst>
        <p:guide orient="horz" pos="2961"/>
        <p:guide pos="22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4456248" cy="3138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8896604" y="0"/>
            <a:ext cx="14456248" cy="3138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803754" y="781888"/>
            <a:ext cx="3753064" cy="211109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3336057" y="3010270"/>
            <a:ext cx="26688457" cy="246294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5941266"/>
            <a:ext cx="14456248" cy="3138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8896604" y="5941266"/>
            <a:ext cx="14456248" cy="3138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325438" y="746125"/>
            <a:ext cx="7445376" cy="3722688"/>
          </a:xfrm>
          <a:ln>
            <a:miter lim="800000"/>
          </a:ln>
        </p:spPr>
      </p:sp>
      <p:sp>
        <p:nvSpPr>
          <p:cNvPr id="3277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PMingLiU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325438" y="746125"/>
            <a:ext cx="7445376" cy="3722688"/>
          </a:xfrm>
          <a:ln>
            <a:miter lim="800000"/>
          </a:ln>
        </p:spPr>
      </p:sp>
      <p:sp>
        <p:nvSpPr>
          <p:cNvPr id="3277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PMingLiU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325438" y="746125"/>
            <a:ext cx="7445376" cy="3722688"/>
          </a:xfrm>
          <a:ln>
            <a:miter lim="800000"/>
          </a:ln>
        </p:spPr>
      </p:sp>
      <p:sp>
        <p:nvSpPr>
          <p:cNvPr id="3277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PMingLiU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325438" y="746125"/>
            <a:ext cx="7445376" cy="3722688"/>
          </a:xfrm>
          <a:ln>
            <a:miter lim="800000"/>
          </a:ln>
        </p:spPr>
      </p:sp>
      <p:sp>
        <p:nvSpPr>
          <p:cNvPr id="3277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PMingLiU" panose="02020500000000000000" pitchFamily="18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2344483"/>
            <a:ext cx="12856845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4235196"/>
            <a:ext cx="1058799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B8B89B"/>
                </a:solidFill>
                <a:latin typeface="Malgun Gothic" panose="020B0503020000020004" charset="-127"/>
                <a:cs typeface="Malgun Gothic" panose="020B0503020000020004" charset="-127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B8B89B"/>
                </a:solidFill>
                <a:latin typeface="Malgun Gothic" panose="020B0503020000020004" charset="-127"/>
                <a:cs typeface="Malgun Gothic" panose="020B0503020000020004" charset="-127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1739455"/>
            <a:ext cx="657967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1739455"/>
            <a:ext cx="657967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B8B89B"/>
                </a:solidFill>
                <a:latin typeface="Malgun Gothic" panose="020B0503020000020004" charset="-127"/>
                <a:cs typeface="Malgun Gothic" panose="020B0503020000020004" charset="-127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31091" y="2854299"/>
            <a:ext cx="13463852" cy="991581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67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31091" y="3932682"/>
            <a:ext cx="13463852" cy="104872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52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80060" indent="0" algn="ctr">
              <a:buNone/>
              <a:defRPr sz="2100"/>
            </a:lvl2pPr>
            <a:lvl3pPr marL="960755" indent="0" algn="ctr">
              <a:buNone/>
              <a:defRPr sz="1890"/>
            </a:lvl3pPr>
            <a:lvl4pPr marL="1440815" indent="0" algn="ctr">
              <a:buNone/>
              <a:defRPr sz="1680"/>
            </a:lvl4pPr>
            <a:lvl5pPr marL="1920875" indent="0" algn="ctr">
              <a:buNone/>
              <a:defRPr sz="1680"/>
            </a:lvl5pPr>
            <a:lvl6pPr marL="2400935" indent="0" algn="ctr">
              <a:buNone/>
              <a:defRPr sz="1680"/>
            </a:lvl6pPr>
            <a:lvl7pPr marL="2881630" indent="0" algn="ctr">
              <a:buNone/>
              <a:defRPr sz="1680"/>
            </a:lvl7pPr>
            <a:lvl8pPr marL="3361690" indent="0" algn="ctr">
              <a:buNone/>
              <a:defRPr sz="1680"/>
            </a:lvl8pPr>
            <a:lvl9pPr marL="3841750" indent="0" algn="ctr">
              <a:buNone/>
              <a:defRPr sz="168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7171943"/>
            <a:ext cx="15125700" cy="391138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85000">
                <a:schemeClr val="tx1">
                  <a:lumMod val="50000"/>
                  <a:lumOff val="5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5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BC9C3-D6DE-477F-9F51-A85110557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67B5-DE7F-4CA3-B8B4-68AF43C84033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7171943"/>
            <a:ext cx="15125700" cy="391138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85000">
                <a:schemeClr val="tx1">
                  <a:lumMod val="50000"/>
                  <a:lumOff val="5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5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 flipH="1">
            <a:off x="-78112" y="7171942"/>
            <a:ext cx="15496416" cy="391138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85000">
                <a:schemeClr val="tx1">
                  <a:lumMod val="50000"/>
                  <a:lumOff val="5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5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A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46724" y="1597279"/>
            <a:ext cx="4032250" cy="3327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B8B89B"/>
                </a:solidFill>
                <a:latin typeface="Malgun Gothic" panose="020B0503020000020004" charset="-127"/>
                <a:cs typeface="Malgun Gothic" panose="020B0503020000020004" charset="-127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1739455"/>
            <a:ext cx="1361313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142738" y="7033450"/>
            <a:ext cx="484022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6285" y="7033450"/>
            <a:ext cx="3478911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890504" y="7033450"/>
            <a:ext cx="3478911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43721" y="2885188"/>
            <a:ext cx="13603402" cy="1054922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5"/>
          </a:p>
        </p:txBody>
      </p:sp>
      <p:sp>
        <p:nvSpPr>
          <p:cNvPr id="17" name="TextBox 24"/>
          <p:cNvSpPr txBox="1"/>
          <p:nvPr/>
        </p:nvSpPr>
        <p:spPr>
          <a:xfrm>
            <a:off x="6143625" y="3277235"/>
            <a:ext cx="8797925" cy="12426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32485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63065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95550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28035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59885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91100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822950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655435" algn="l" defTabSz="1663065" rtl="0" eaLnBrk="1" latinLnBrk="0" hangingPunct="1"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1845" algn="l">
              <a:lnSpc>
                <a:spcPct val="100000"/>
              </a:lnSpc>
              <a:spcBef>
                <a:spcPts val="100"/>
              </a:spcBef>
            </a:pPr>
            <a:r>
              <a:rPr sz="2320" b="1" dirty="0">
                <a:solidFill>
                  <a:srgbClr val="404040"/>
                </a:solidFill>
                <a:latin typeface="+mn-ea"/>
                <a:cs typeface="Microsoft JhengHei" panose="020B0604030504040204" charset="-120"/>
                <a:sym typeface="+mn-ea"/>
              </a:rPr>
              <a:t>祥宁安置房16套单间装饰装修工程</a:t>
            </a:r>
            <a:r>
              <a:rPr lang="zh-CN" sz="2320" b="1" spc="130" dirty="0">
                <a:solidFill>
                  <a:srgbClr val="404040"/>
                </a:solidFill>
                <a:latin typeface="+mn-ea"/>
                <a:cs typeface="Microsoft JhengHei" panose="020B0604030504040204" charset="-120"/>
                <a:sym typeface="+mn-ea"/>
              </a:rPr>
              <a:t>设计</a:t>
            </a:r>
            <a:r>
              <a:rPr sz="2320" b="1" dirty="0">
                <a:solidFill>
                  <a:srgbClr val="404040"/>
                </a:solidFill>
                <a:latin typeface="+mn-ea"/>
                <a:cs typeface="Microsoft JhengHei" panose="020B0604030504040204" charset="-120"/>
                <a:sym typeface="+mn-ea"/>
              </a:rPr>
              <a:t>方案</a:t>
            </a:r>
            <a:endParaRPr sz="2320" b="1" dirty="0">
              <a:latin typeface="+mn-ea"/>
              <a:cs typeface="Microsoft JhengHei" panose="020B0604030504040204" charset="-120"/>
            </a:endParaRPr>
          </a:p>
          <a:p>
            <a:pPr algn="ctr">
              <a:lnSpc>
                <a:spcPct val="100000"/>
              </a:lnSpc>
              <a:spcBef>
                <a:spcPts val="1180"/>
              </a:spcBef>
              <a:tabLst>
                <a:tab pos="6649720" algn="l"/>
              </a:tabLst>
            </a:pPr>
            <a:endParaRPr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00000"/>
              </a:lnSpc>
              <a:spcBef>
                <a:spcPts val="1180"/>
              </a:spcBef>
              <a:tabLst>
                <a:tab pos="6649720" algn="l"/>
              </a:tabLst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华文中宋" panose="0201060004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0"/>
          <a:stretch>
            <a:fillRect/>
          </a:stretch>
        </p:blipFill>
        <p:spPr>
          <a:xfrm flipH="1">
            <a:off x="-56515" y="0"/>
            <a:ext cx="4213860" cy="717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5"/>
          <p:cNvSpPr txBox="1"/>
          <p:nvPr/>
        </p:nvSpPr>
        <p:spPr>
          <a:xfrm>
            <a:off x="1693500" y="450447"/>
            <a:ext cx="1508760" cy="358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666875"/>
            <a:r>
              <a:rPr lang="zh-CN" altLang="en-US" sz="174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四人间平面图</a:t>
            </a:r>
            <a:endParaRPr lang="en-US" altLang="zh-CN" sz="1740" dirty="0">
              <a:solidFill>
                <a:prstClr val="black">
                  <a:lumMod val="75000"/>
                  <a:lumOff val="25000"/>
                </a:prst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321525" y="371577"/>
            <a:ext cx="1311963" cy="457244"/>
          </a:xfrm>
          <a:prstGeom prst="rect">
            <a:avLst/>
          </a:prstGeom>
          <a:noFill/>
        </p:spPr>
        <p:txBody>
          <a:bodyPr wrap="none" lIns="66231" tIns="33117" rIns="66231" bIns="33117" rtlCol="0" anchor="ctr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方案呈现</a:t>
            </a:r>
            <a:endParaRPr lang="en-US" altLang="zh-CN" sz="2100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r"/>
            <a:r>
              <a:rPr lang="en-US" altLang="zh-CN" sz="87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David" panose="020E0502060401010101" charset="0"/>
              </a:rPr>
              <a:t>Scenario presentation</a:t>
            </a:r>
            <a:endParaRPr lang="en-US" altLang="zh-CN" sz="87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David" panose="020E0502060401010101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93410" y="369031"/>
            <a:ext cx="0" cy="439342"/>
          </a:xfrm>
          <a:prstGeom prst="line">
            <a:avLst/>
          </a:prstGeom>
          <a:ln w="57150">
            <a:solidFill>
              <a:srgbClr val="00763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324" y="977900"/>
            <a:ext cx="7479551" cy="5607685"/>
          </a:xfrm>
          <a:prstGeom prst="rect">
            <a:avLst/>
          </a:prstGeom>
        </p:spPr>
      </p:pic>
      <p:sp>
        <p:nvSpPr>
          <p:cNvPr id="4" name="流程图: 可选过程 3"/>
          <p:cNvSpPr/>
          <p:nvPr/>
        </p:nvSpPr>
        <p:spPr>
          <a:xfrm>
            <a:off x="6626225" y="2052955"/>
            <a:ext cx="3492000" cy="2160270"/>
          </a:xfrm>
          <a:prstGeom prst="flowChartAlternateProcess">
            <a:avLst/>
          </a:prstGeom>
          <a:noFill/>
          <a:ln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  <a:prstDash val="dash"/>
              </a:ln>
              <a:solidFill>
                <a:srgbClr val="FF0000"/>
              </a:solidFill>
            </a:endParaRPr>
          </a:p>
        </p:txBody>
      </p:sp>
      <p:sp>
        <p:nvSpPr>
          <p:cNvPr id="6" name="流程图: 可选过程 5"/>
          <p:cNvSpPr/>
          <p:nvPr>
            <p:custDataLst>
              <p:tags r:id="rId2"/>
            </p:custDataLst>
          </p:nvPr>
        </p:nvSpPr>
        <p:spPr>
          <a:xfrm>
            <a:off x="7607935" y="4213225"/>
            <a:ext cx="5534660" cy="1188085"/>
          </a:xfrm>
          <a:prstGeom prst="flowChartAlternateProcess">
            <a:avLst/>
          </a:prstGeom>
          <a:noFill/>
          <a:ln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  <a:prstDash val="dash"/>
              </a:ln>
              <a:solidFill>
                <a:srgbClr val="FF0000"/>
              </a:solidFill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11431270" y="2197100"/>
            <a:ext cx="1367155" cy="935355"/>
          </a:xfrm>
          <a:prstGeom prst="flowChartAlternateProcess">
            <a:avLst/>
          </a:prstGeom>
          <a:noFill/>
          <a:ln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  <a:prstDash val="dash"/>
              </a:ln>
              <a:solidFill>
                <a:srgbClr val="FF0000"/>
              </a:solidFill>
            </a:endParaRPr>
          </a:p>
        </p:txBody>
      </p:sp>
      <p:sp>
        <p:nvSpPr>
          <p:cNvPr id="8" name="TextBox 12"/>
          <p:cNvSpPr txBox="1"/>
          <p:nvPr>
            <p:custDataLst>
              <p:tags r:id="rId4"/>
            </p:custDataLst>
          </p:nvPr>
        </p:nvSpPr>
        <p:spPr>
          <a:xfrm>
            <a:off x="349760" y="1909217"/>
            <a:ext cx="5167630" cy="21691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dirty="0" smtClean="0"/>
              <a:t>         </a:t>
            </a:r>
            <a:r>
              <a:rPr lang="zh-CN" altLang="en-US" sz="2000" dirty="0" smtClean="0"/>
              <a:t>方案中床、衣柜、冰箱、洗衣机、橱柜门仅作</a:t>
            </a:r>
            <a:endParaRPr lang="en-US" altLang="zh-CN" sz="2000" dirty="0" smtClean="0"/>
          </a:p>
          <a:p>
            <a:pPr algn="l"/>
            <a:r>
              <a:rPr lang="zh-CN" altLang="en-US" sz="2000" dirty="0" smtClean="0"/>
              <a:t>为方案呈现效果需要，具体内容以施工图及招采</a:t>
            </a:r>
            <a:endParaRPr lang="en-US" altLang="zh-CN" sz="2000" dirty="0" smtClean="0"/>
          </a:p>
          <a:p>
            <a:pPr algn="l"/>
            <a:r>
              <a:rPr lang="zh-CN" altLang="en-US" sz="2000" dirty="0" smtClean="0"/>
              <a:t>清单为准。</a:t>
            </a:r>
            <a:endParaRPr lang="en-US" altLang="zh-CN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5"/>
          <p:cNvSpPr txBox="1"/>
          <p:nvPr/>
        </p:nvSpPr>
        <p:spPr>
          <a:xfrm>
            <a:off x="2015430" y="443520"/>
            <a:ext cx="1298753" cy="3600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666875"/>
            <a:r>
              <a:rPr lang="zh-CN" altLang="en-US" sz="174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卧室效果图</a:t>
            </a:r>
            <a:endParaRPr lang="en-US" altLang="zh-CN" sz="1740" dirty="0">
              <a:solidFill>
                <a:prstClr val="black">
                  <a:lumMod val="75000"/>
                  <a:lumOff val="25000"/>
                </a:prst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421883" y="387289"/>
            <a:ext cx="1593368" cy="534573"/>
          </a:xfrm>
          <a:prstGeom prst="rect">
            <a:avLst/>
          </a:prstGeom>
          <a:noFill/>
        </p:spPr>
        <p:txBody>
          <a:bodyPr wrap="square" lIns="66231" tIns="33117" rIns="66231" bIns="33117" rtlCol="0" anchor="ctr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方案一</a:t>
            </a:r>
            <a:endParaRPr lang="en-US" altLang="zh-CN" sz="2400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ts val="2000"/>
              </a:lnSpc>
            </a:pPr>
            <a:r>
              <a:rPr lang="en-US" altLang="zh-CN" sz="87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David" panose="020E0502060401010101" charset="0"/>
              </a:rPr>
              <a:t>Scenario presentation</a:t>
            </a:r>
            <a:endParaRPr lang="en-US" altLang="zh-CN" sz="87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David" panose="020E0502060401010101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15340" y="362766"/>
            <a:ext cx="0" cy="439342"/>
          </a:xfrm>
          <a:prstGeom prst="line">
            <a:avLst/>
          </a:prstGeom>
          <a:ln w="57150">
            <a:solidFill>
              <a:srgbClr val="00763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225" y="1709420"/>
            <a:ext cx="6062345" cy="368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dirty="0" smtClean="0"/>
              <a:t>房屋采光效果不是特别好，所以采用浅色系配色，提升房</a:t>
            </a:r>
            <a:endParaRPr lang="en-US" altLang="zh-CN" dirty="0" smtClean="0"/>
          </a:p>
          <a:p>
            <a:r>
              <a:rPr lang="zh-CN" altLang="en-US" dirty="0" smtClean="0"/>
              <a:t>屋的明亮及通透感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：卧室墙、顶面采用腻子找平、白色乳胶漆饰面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：地面采用</a:t>
            </a:r>
            <a:r>
              <a:rPr lang="en-US" altLang="zh-CN" dirty="0" smtClean="0"/>
              <a:t>600*600</a:t>
            </a:r>
            <a:r>
              <a:rPr lang="zh-CN" altLang="en-US" dirty="0" smtClean="0"/>
              <a:t>的浅色系瓷砖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：成品衣柜</a:t>
            </a:r>
            <a:r>
              <a:rPr lang="zh-CN" altLang="en-US" dirty="0" smtClean="0">
                <a:sym typeface="+mn-ea"/>
              </a:rPr>
              <a:t>为效果图装饰物，</a:t>
            </a:r>
            <a:r>
              <a:rPr lang="zh-CN" altLang="en-US" dirty="0" smtClean="0"/>
              <a:t>采购方</a:t>
            </a:r>
            <a:r>
              <a:rPr lang="zh-CN" altLang="en-US" dirty="0" smtClean="0">
                <a:sym typeface="+mn-ea"/>
              </a:rPr>
              <a:t>单独</a:t>
            </a:r>
            <a:r>
              <a:rPr lang="zh-CN" altLang="en-US" dirty="0" smtClean="0"/>
              <a:t>采购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：顶面为白色吸顶灯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zh-CN" altLang="en-US" dirty="0" smtClean="0">
                <a:sym typeface="+mn-ea"/>
              </a:rPr>
              <a:t>满足两张</a:t>
            </a:r>
            <a:r>
              <a:rPr lang="en-US" altLang="zh-CN" dirty="0" smtClean="0"/>
              <a:t>1200*2000</a:t>
            </a:r>
            <a:r>
              <a:rPr lang="zh-CN" altLang="en-US" dirty="0" smtClean="0"/>
              <a:t>的</a:t>
            </a:r>
            <a:r>
              <a:rPr lang="zh-CN" altLang="en-US" dirty="0" smtClean="0">
                <a:sym typeface="+mn-ea"/>
              </a:rPr>
              <a:t>高低床布置</a:t>
            </a:r>
            <a:r>
              <a:rPr lang="zh-CN" altLang="en-US" dirty="0" smtClean="0"/>
              <a:t>，使用方单独采购</a:t>
            </a:r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：顶面不做任何吊顶及石膏阴角线处理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8570" y="1188720"/>
            <a:ext cx="8498205" cy="5289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5"/>
          <p:cNvSpPr txBox="1"/>
          <p:nvPr/>
        </p:nvSpPr>
        <p:spPr>
          <a:xfrm>
            <a:off x="1693500" y="449785"/>
            <a:ext cx="1521570" cy="3600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666875"/>
            <a:r>
              <a:rPr lang="zh-CN" altLang="en-US" sz="174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卫生间效果图</a:t>
            </a:r>
            <a:endParaRPr lang="en-US" altLang="zh-CN" sz="1740" dirty="0">
              <a:solidFill>
                <a:prstClr val="black">
                  <a:lumMod val="75000"/>
                  <a:lumOff val="25000"/>
                </a:prst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93410" y="369031"/>
            <a:ext cx="0" cy="439342"/>
          </a:xfrm>
          <a:prstGeom prst="line">
            <a:avLst/>
          </a:prstGeom>
          <a:ln w="57150">
            <a:solidFill>
              <a:srgbClr val="00763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174" y="1909217"/>
            <a:ext cx="5486451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卫生间同样采用浅色系亮面墙砖铺贴，地面采用配套     防滑地砖铺贴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：顶面采用</a:t>
            </a:r>
            <a:r>
              <a:rPr lang="en-US" altLang="zh-CN" dirty="0" smtClean="0"/>
              <a:t>300*300</a:t>
            </a:r>
            <a:r>
              <a:rPr lang="zh-CN" altLang="en-US" dirty="0" smtClean="0"/>
              <a:t>的集成铝扣板吊顶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：墙面采用</a:t>
            </a:r>
            <a:r>
              <a:rPr lang="en-US" altLang="zh-CN" dirty="0" smtClean="0"/>
              <a:t>300*600</a:t>
            </a:r>
            <a:r>
              <a:rPr lang="zh-CN" altLang="en-US" dirty="0" smtClean="0"/>
              <a:t>亮面砖铺贴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：地面采用</a:t>
            </a:r>
            <a:r>
              <a:rPr lang="en-US" altLang="zh-CN" dirty="0" smtClean="0"/>
              <a:t>300*300</a:t>
            </a:r>
            <a:r>
              <a:rPr lang="zh-CN" altLang="en-US" dirty="0" smtClean="0"/>
              <a:t>的防滑砖铺贴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：卫生间采用蹲便器</a:t>
            </a:r>
            <a:r>
              <a:rPr lang="en-US" altLang="zh-CN" dirty="0" smtClean="0"/>
              <a:t>+</a:t>
            </a:r>
            <a:r>
              <a:rPr lang="zh-CN" altLang="en-US" dirty="0" smtClean="0"/>
              <a:t>水箱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：花洒采用简易淋浴蓬头</a:t>
            </a:r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：采用立柱盆</a:t>
            </a:r>
            <a:r>
              <a:rPr lang="en-US" altLang="zh-CN" dirty="0" smtClean="0"/>
              <a:t>+</a:t>
            </a:r>
            <a:r>
              <a:rPr lang="zh-CN" altLang="en-US" dirty="0" smtClean="0"/>
              <a:t>单镜面设计</a:t>
            </a:r>
            <a:endParaRPr lang="en-US" altLang="zh-CN" dirty="0" smtClean="0"/>
          </a:p>
          <a:p>
            <a:r>
              <a:rPr lang="en-US" altLang="zh-CN" dirty="0" smtClean="0"/>
              <a:t>7</a:t>
            </a:r>
            <a:r>
              <a:rPr lang="zh-CN" altLang="en-US" dirty="0" smtClean="0"/>
              <a:t>：采用浴霸供暖</a:t>
            </a:r>
            <a:endParaRPr lang="zh-CN" altLang="en-US" dirty="0" smtClean="0"/>
          </a:p>
          <a:p>
            <a:r>
              <a:rPr lang="en-US" altLang="zh-CN" dirty="0" smtClean="0"/>
              <a:t>8</a:t>
            </a:r>
            <a:r>
              <a:rPr lang="zh-CN" altLang="en-US" dirty="0" smtClean="0"/>
              <a:t>：厕所门采用铝合金平开门</a:t>
            </a:r>
            <a:endParaRPr lang="zh-CN" altLang="en-US" dirty="0" smtClean="0"/>
          </a:p>
          <a:p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25" y="1332865"/>
            <a:ext cx="9122410" cy="4722495"/>
          </a:xfrm>
          <a:prstGeom prst="rect">
            <a:avLst/>
          </a:prstGeom>
        </p:spPr>
      </p:pic>
      <p:sp>
        <p:nvSpPr>
          <p:cNvPr id="7" name="TextBox 8"/>
          <p:cNvSpPr txBox="1"/>
          <p:nvPr/>
        </p:nvSpPr>
        <p:spPr>
          <a:xfrm>
            <a:off x="100088" y="369031"/>
            <a:ext cx="1593368" cy="534573"/>
          </a:xfrm>
          <a:prstGeom prst="rect">
            <a:avLst/>
          </a:prstGeom>
          <a:noFill/>
        </p:spPr>
        <p:txBody>
          <a:bodyPr wrap="square" lIns="66231" tIns="33117" rIns="66231" bIns="33117" rtlCol="0" anchor="ctr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方案一</a:t>
            </a:r>
            <a:endParaRPr lang="en-US" altLang="zh-CN" sz="2400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ts val="2000"/>
              </a:lnSpc>
            </a:pPr>
            <a:r>
              <a:rPr lang="en-US" altLang="zh-CN" sz="87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David" panose="020E0502060401010101" charset="0"/>
              </a:rPr>
              <a:t>Scenario presentation</a:t>
            </a:r>
            <a:endParaRPr lang="en-US" altLang="zh-CN" sz="87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David" panose="020E0502060401010101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5"/>
          <p:cNvSpPr txBox="1"/>
          <p:nvPr/>
        </p:nvSpPr>
        <p:spPr>
          <a:xfrm>
            <a:off x="1693500" y="449785"/>
            <a:ext cx="1298753" cy="3600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666875"/>
            <a:r>
              <a:rPr lang="zh-CN" altLang="en-US" sz="174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厨房效果图</a:t>
            </a:r>
            <a:endParaRPr lang="en-US" altLang="zh-CN" sz="1740" dirty="0">
              <a:solidFill>
                <a:prstClr val="black">
                  <a:lumMod val="75000"/>
                  <a:lumOff val="25000"/>
                </a:prst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93410" y="369031"/>
            <a:ext cx="0" cy="439342"/>
          </a:xfrm>
          <a:prstGeom prst="line">
            <a:avLst/>
          </a:prstGeom>
          <a:ln w="57150">
            <a:solidFill>
              <a:srgbClr val="00763D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174" y="1709723"/>
            <a:ext cx="47863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厨房采用白色亮面砖铺贴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：顶面采用卫生间同款</a:t>
            </a:r>
            <a:r>
              <a:rPr lang="en-US" altLang="zh-CN" dirty="0" smtClean="0"/>
              <a:t>300*300</a:t>
            </a:r>
            <a:r>
              <a:rPr lang="zh-CN" altLang="en-US" dirty="0" smtClean="0"/>
              <a:t>铝扣板吊顶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：橱柜仅做地柜</a:t>
            </a:r>
            <a:r>
              <a:rPr lang="en-US" altLang="zh-CN" dirty="0"/>
              <a:t>(</a:t>
            </a:r>
            <a:r>
              <a:rPr lang="zh-CN" altLang="en-US" dirty="0"/>
              <a:t>柜门仅为效果示意</a:t>
            </a:r>
            <a:r>
              <a:rPr lang="en-US" altLang="zh-CN" dirty="0"/>
              <a:t>)</a:t>
            </a:r>
            <a:endParaRPr lang="en-US" altLang="zh-CN" dirty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：台面采用瓷砖铺贴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：墙面</a:t>
            </a:r>
            <a:r>
              <a:rPr lang="zh-CN" altLang="en-US" dirty="0"/>
              <a:t>采用卫生间同款</a:t>
            </a:r>
            <a:r>
              <a:rPr lang="en-US" altLang="zh-CN" dirty="0" smtClean="0"/>
              <a:t>300*600</a:t>
            </a:r>
            <a:r>
              <a:rPr lang="zh-CN" altLang="en-US" dirty="0" smtClean="0"/>
              <a:t>亮面墙砖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：地面</a:t>
            </a:r>
            <a:r>
              <a:rPr lang="zh-CN" altLang="en-US" dirty="0"/>
              <a:t>采用卫生间同款</a:t>
            </a:r>
            <a:r>
              <a:rPr lang="en-US" altLang="zh-CN" dirty="0" smtClean="0"/>
              <a:t>300*300</a:t>
            </a:r>
            <a:r>
              <a:rPr lang="zh-CN" altLang="en-US" dirty="0" smtClean="0"/>
              <a:t>防滑地砖</a:t>
            </a:r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：配置热水器</a:t>
            </a:r>
            <a:r>
              <a:rPr lang="en-US" altLang="zh-CN" dirty="0" smtClean="0"/>
              <a:t>(</a:t>
            </a:r>
            <a:r>
              <a:rPr lang="zh-CN" altLang="en-US" dirty="0" smtClean="0"/>
              <a:t>安装在生活阳台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7</a:t>
            </a:r>
            <a:r>
              <a:rPr lang="zh-CN" altLang="en-US" dirty="0" smtClean="0"/>
              <a:t>：</a:t>
            </a:r>
            <a:r>
              <a:rPr lang="zh-CN" altLang="en-US" dirty="0" smtClean="0">
                <a:sym typeface="+mn-ea"/>
              </a:rPr>
              <a:t>顶面采用</a:t>
            </a:r>
            <a:r>
              <a:rPr lang="en-US" altLang="zh-CN" dirty="0" smtClean="0">
                <a:sym typeface="+mn-ea"/>
              </a:rPr>
              <a:t>300*300LED</a:t>
            </a:r>
            <a:r>
              <a:rPr lang="zh-CN" altLang="en-US" dirty="0" smtClean="0">
                <a:sym typeface="+mn-ea"/>
              </a:rPr>
              <a:t>扣板灯</a:t>
            </a:r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62520" y="1209657"/>
            <a:ext cx="901702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8"/>
          <p:cNvSpPr txBox="1"/>
          <p:nvPr/>
        </p:nvSpPr>
        <p:spPr>
          <a:xfrm>
            <a:off x="100088" y="369031"/>
            <a:ext cx="1593368" cy="534573"/>
          </a:xfrm>
          <a:prstGeom prst="rect">
            <a:avLst/>
          </a:prstGeom>
          <a:noFill/>
        </p:spPr>
        <p:txBody>
          <a:bodyPr wrap="square" lIns="66231" tIns="33117" rIns="66231" bIns="33117" rtlCol="0" anchor="ctr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方案一</a:t>
            </a:r>
            <a:endParaRPr lang="en-US" altLang="zh-CN" sz="2400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ts val="2000"/>
              </a:lnSpc>
            </a:pPr>
            <a:r>
              <a:rPr lang="en-US" altLang="zh-CN" sz="87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David" panose="020E0502060401010101" charset="0"/>
              </a:rPr>
              <a:t>Scenario presentation</a:t>
            </a:r>
            <a:endParaRPr lang="en-US" altLang="zh-CN" sz="87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David" panose="020E0502060401010101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OGFkY2M3ZTgxNmZiZmIzMDI1YTJhMzQ2OTIzZmQ3NzAifQ=="/>
  <p:tag name="commondata" val="eyJoZGlkIjoiNzIwMTM3OGU2MThkNmE3NzBlNjg1YTA2Y2I2ZWFjYTk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E7E7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WPS 演示</Application>
  <PresentationFormat>自定义</PresentationFormat>
  <Paragraphs>60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Malgun Gothic</vt:lpstr>
      <vt:lpstr>Microsoft JhengHei</vt:lpstr>
      <vt:lpstr>Arial Unicode MS</vt:lpstr>
      <vt:lpstr>华文中宋</vt:lpstr>
      <vt:lpstr>David</vt:lpstr>
      <vt:lpstr>Segoe Print</vt:lpstr>
      <vt:lpstr>PMingLiU</vt:lpstr>
      <vt:lpstr>Calibri</vt:lpstr>
      <vt:lpstr>微软雅黑</vt:lpstr>
      <vt:lpstr>Arial Unicode MS</vt:lpstr>
      <vt:lpstr>PMingLiU-ExtB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RUBY</dc:creator>
  <cp:lastModifiedBy>重庆新汇商实业有限公司</cp:lastModifiedBy>
  <cp:revision>118</cp:revision>
  <dcterms:created xsi:type="dcterms:W3CDTF">2020-09-17T05:22:00Z</dcterms:created>
  <dcterms:modified xsi:type="dcterms:W3CDTF">2024-04-26T02:38:41Z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2020-01-18T00:00:00Z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2020-04-17T00:00:00Z</vt:filetime>
  </property>
  <property fmtid="{D5CDD505-2E9C-101B-9397-08002B2CF9AE}" pid="5" name="KSOProductBuildVer">
    <vt:lpwstr>2052-12.1.0.16417</vt:lpwstr>
  </property>
  <property fmtid="{D5CDD505-2E9C-101B-9397-08002B2CF9AE}" pid="6" name="ICV">
    <vt:lpwstr>23E48BBD9717427D888F520998535936</vt:lpwstr>
  </property>
</Properties>
</file>